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8" r:id="rId1"/>
  </p:sldMasterIdLst>
  <p:notesMasterIdLst>
    <p:notesMasterId r:id="rId28"/>
  </p:notesMasterIdLst>
  <p:sldIdLst>
    <p:sldId id="256" r:id="rId2"/>
    <p:sldId id="258" r:id="rId3"/>
    <p:sldId id="288" r:id="rId4"/>
    <p:sldId id="289" r:id="rId5"/>
    <p:sldId id="290" r:id="rId6"/>
    <p:sldId id="257" r:id="rId7"/>
    <p:sldId id="270" r:id="rId8"/>
    <p:sldId id="275" r:id="rId9"/>
    <p:sldId id="276" r:id="rId10"/>
    <p:sldId id="277" r:id="rId11"/>
    <p:sldId id="271" r:id="rId12"/>
    <p:sldId id="272" r:id="rId13"/>
    <p:sldId id="273" r:id="rId14"/>
    <p:sldId id="278" r:id="rId15"/>
    <p:sldId id="279" r:id="rId16"/>
    <p:sldId id="280" r:id="rId17"/>
    <p:sldId id="281" r:id="rId18"/>
    <p:sldId id="282" r:id="rId19"/>
    <p:sldId id="283" r:id="rId20"/>
    <p:sldId id="284" r:id="rId21"/>
    <p:sldId id="285" r:id="rId22"/>
    <p:sldId id="286" r:id="rId23"/>
    <p:sldId id="269" r:id="rId24"/>
    <p:sldId id="263" r:id="rId25"/>
    <p:sldId id="264" r:id="rId26"/>
    <p:sldId id="265" r:id="rId2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 autoAdjust="0"/>
    <p:restoredTop sz="94717" autoAdjust="0"/>
  </p:normalViewPr>
  <p:slideViewPr>
    <p:cSldViewPr>
      <p:cViewPr varScale="1">
        <p:scale>
          <a:sx n="86" d="100"/>
          <a:sy n="86" d="100"/>
        </p:scale>
        <p:origin x="-504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92FA3E-4495-482A-8D49-CB3EDF1DB2FE}" type="datetimeFigureOut">
              <a:rPr lang="ru-RU" smtClean="0"/>
              <a:pPr/>
              <a:t>23.07.2019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667ABE-AF4F-41CB-A4EF-E2A04593350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00097-18E3-4A65-8EE5-D38CA986B8E0}" type="datetimeFigureOut">
              <a:rPr lang="ru-RU" smtClean="0"/>
              <a:pPr/>
              <a:t>23.07.2019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6FDEF-3515-4DB4-BCFA-8785355C12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00097-18E3-4A65-8EE5-D38CA986B8E0}" type="datetimeFigureOut">
              <a:rPr lang="ru-RU" smtClean="0"/>
              <a:pPr/>
              <a:t>23.07.2019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6FDEF-3515-4DB4-BCFA-8785355C12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00097-18E3-4A65-8EE5-D38CA986B8E0}" type="datetimeFigureOut">
              <a:rPr lang="ru-RU" smtClean="0"/>
              <a:pPr/>
              <a:t>23.07.2019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6FDEF-3515-4DB4-BCFA-8785355C12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00097-18E3-4A65-8EE5-D38CA986B8E0}" type="datetimeFigureOut">
              <a:rPr lang="ru-RU" smtClean="0"/>
              <a:pPr/>
              <a:t>23.07.2019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6FDEF-3515-4DB4-BCFA-8785355C12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00097-18E3-4A65-8EE5-D38CA986B8E0}" type="datetimeFigureOut">
              <a:rPr lang="ru-RU" smtClean="0"/>
              <a:pPr/>
              <a:t>23.07.2019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6FDEF-3515-4DB4-BCFA-8785355C12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00097-18E3-4A65-8EE5-D38CA986B8E0}" type="datetimeFigureOut">
              <a:rPr lang="ru-RU" smtClean="0"/>
              <a:pPr/>
              <a:t>23.07.2019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6FDEF-3515-4DB4-BCFA-8785355C12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00097-18E3-4A65-8EE5-D38CA986B8E0}" type="datetimeFigureOut">
              <a:rPr lang="ru-RU" smtClean="0"/>
              <a:pPr/>
              <a:t>23.07.2019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6FDEF-3515-4DB4-BCFA-8785355C12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00097-18E3-4A65-8EE5-D38CA986B8E0}" type="datetimeFigureOut">
              <a:rPr lang="ru-RU" smtClean="0"/>
              <a:pPr/>
              <a:t>23.07.2019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6FDEF-3515-4DB4-BCFA-8785355C12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00097-18E3-4A65-8EE5-D38CA986B8E0}" type="datetimeFigureOut">
              <a:rPr lang="ru-RU" smtClean="0"/>
              <a:pPr/>
              <a:t>23.07.2019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6FDEF-3515-4DB4-BCFA-8785355C12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00097-18E3-4A65-8EE5-D38CA986B8E0}" type="datetimeFigureOut">
              <a:rPr lang="ru-RU" smtClean="0"/>
              <a:pPr/>
              <a:t>23.07.2019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6FDEF-3515-4DB4-BCFA-8785355C12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00097-18E3-4A65-8EE5-D38CA986B8E0}" type="datetimeFigureOut">
              <a:rPr lang="ru-RU" smtClean="0"/>
              <a:pPr/>
              <a:t>23.07.2019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226FDEF-3515-4DB4-BCFA-8785355C120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7000097-18E3-4A65-8EE5-D38CA986B8E0}" type="datetimeFigureOut">
              <a:rPr lang="ru-RU" smtClean="0"/>
              <a:pPr/>
              <a:t>23.07.2019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226FDEF-3515-4DB4-BCFA-8785355C1209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9" r:id="rId1"/>
    <p:sldLayoutId id="2147483950" r:id="rId2"/>
    <p:sldLayoutId id="2147483951" r:id="rId3"/>
    <p:sldLayoutId id="2147483952" r:id="rId4"/>
    <p:sldLayoutId id="2147483953" r:id="rId5"/>
    <p:sldLayoutId id="2147483954" r:id="rId6"/>
    <p:sldLayoutId id="2147483955" r:id="rId7"/>
    <p:sldLayoutId id="2147483956" r:id="rId8"/>
    <p:sldLayoutId id="2147483957" r:id="rId9"/>
    <p:sldLayoutId id="2147483958" r:id="rId10"/>
    <p:sldLayoutId id="214748395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A603AB"/>
            </a:gs>
            <a:gs pos="21001">
              <a:srgbClr val="0819FB"/>
            </a:gs>
            <a:gs pos="35001">
              <a:srgbClr val="1A8D48"/>
            </a:gs>
            <a:gs pos="52000">
              <a:srgbClr val="FFFF00"/>
            </a:gs>
            <a:gs pos="73000">
              <a:srgbClr val="EE3F17"/>
            </a:gs>
            <a:gs pos="88000">
              <a:srgbClr val="E81766"/>
            </a:gs>
            <a:gs pos="100000">
              <a:srgbClr val="A603AB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art-terapiya-dlya-detej-lechim-iskusstvom-3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0978969">
            <a:off x="476832" y="2261352"/>
            <a:ext cx="4071934" cy="4086608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857233"/>
            <a:ext cx="7772400" cy="2743218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B050"/>
                </a:solidFill>
              </a:rPr>
              <a:t>ИСПОЛЬЗОВАНИЕ МУЗЫКОТЕРАПИИ В РАБОТЕ С ДЕТЬМИ «ГРУППЫ РИСКА»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357686" y="5143512"/>
            <a:ext cx="4643438" cy="1428760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tx2">
                    <a:lumMod val="10000"/>
                  </a:schemeClr>
                </a:solidFill>
              </a:rPr>
              <a:t>ПОДГОТОВИЛА ПЕДАГОГ-ПСИХОЛОГ</a:t>
            </a:r>
          </a:p>
          <a:p>
            <a:r>
              <a:rPr lang="ru-RU" b="1" dirty="0" smtClean="0">
                <a:solidFill>
                  <a:schemeClr val="tx2">
                    <a:lumMod val="10000"/>
                  </a:schemeClr>
                </a:solidFill>
              </a:rPr>
              <a:t>МАКАРЬЕВСКАЯ С.Н.</a:t>
            </a:r>
            <a:endParaRPr lang="ru-RU" b="1" dirty="0">
              <a:solidFill>
                <a:schemeClr val="tx2">
                  <a:lumMod val="1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Гиперактивность</a:t>
            </a:r>
            <a:endParaRPr lang="ru-RU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2071678"/>
            <a:ext cx="8183880" cy="3929090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b="1" i="1" dirty="0" smtClean="0"/>
              <a:t> </a:t>
            </a:r>
          </a:p>
          <a:p>
            <a:pPr>
              <a:buNone/>
            </a:pPr>
            <a:endParaRPr lang="ru-RU" b="1" i="1" dirty="0" smtClean="0"/>
          </a:p>
          <a:p>
            <a:r>
              <a:rPr lang="ru-RU" sz="3800" i="1" dirty="0" err="1" smtClean="0"/>
              <a:t>А.Вивальди</a:t>
            </a:r>
            <a:r>
              <a:rPr lang="ru-RU" sz="3800" i="1" dirty="0" smtClean="0"/>
              <a:t>. Фрагмент из концерта «Времена года».</a:t>
            </a:r>
          </a:p>
          <a:p>
            <a:r>
              <a:rPr lang="ru-RU" sz="3800" i="1" dirty="0" smtClean="0"/>
              <a:t>Н.Паганини. Концерт для скрипки с оркестром. 1 часть.</a:t>
            </a:r>
          </a:p>
          <a:p>
            <a:r>
              <a:rPr lang="ru-RU" sz="3800" i="1" dirty="0" smtClean="0"/>
              <a:t>И.С. Бах. Шутка.</a:t>
            </a:r>
          </a:p>
          <a:p>
            <a:r>
              <a:rPr lang="ru-RU" sz="3800" i="1" dirty="0" err="1" smtClean="0"/>
              <a:t>Боккерини</a:t>
            </a:r>
            <a:r>
              <a:rPr lang="ru-RU" sz="3800" i="1" dirty="0" smtClean="0"/>
              <a:t>. Менуэт.</a:t>
            </a:r>
          </a:p>
          <a:p>
            <a:r>
              <a:rPr lang="ru-RU" sz="3800" i="1" dirty="0" err="1" smtClean="0"/>
              <a:t>Глюк</a:t>
            </a:r>
            <a:r>
              <a:rPr lang="ru-RU" sz="3800" i="1" dirty="0" smtClean="0"/>
              <a:t>. Мелодия.</a:t>
            </a:r>
          </a:p>
          <a:p>
            <a:r>
              <a:rPr lang="ru-RU" sz="3800" i="1" dirty="0" smtClean="0"/>
              <a:t>Слушание, игра, пение.</a:t>
            </a:r>
          </a:p>
          <a:p>
            <a:r>
              <a:rPr lang="ru-RU" sz="3800" i="1" dirty="0" smtClean="0"/>
              <a:t>40 минут</a:t>
            </a:r>
          </a:p>
          <a:p>
            <a:r>
              <a:rPr lang="ru-RU" sz="3800" i="1" dirty="0" smtClean="0"/>
              <a:t>10 часов</a:t>
            </a:r>
          </a:p>
          <a:p>
            <a:endParaRPr lang="ru-RU" i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Тревожность</a:t>
            </a:r>
            <a:endParaRPr lang="ru-RU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57364"/>
            <a:ext cx="8229600" cy="4451996"/>
          </a:xfrm>
        </p:spPr>
        <p:txBody>
          <a:bodyPr>
            <a:normAutofit lnSpcReduction="10000"/>
          </a:bodyPr>
          <a:lstStyle/>
          <a:p>
            <a:r>
              <a:rPr lang="ru-RU" i="1" dirty="0" smtClean="0"/>
              <a:t>П.И.Чайковский. Осенняя песня из цикла «Времена года».</a:t>
            </a:r>
          </a:p>
          <a:p>
            <a:r>
              <a:rPr lang="ru-RU" i="1" dirty="0" smtClean="0"/>
              <a:t>П.И.Чайковский. Баркарола из цикла «Времена года».</a:t>
            </a:r>
          </a:p>
          <a:p>
            <a:r>
              <a:rPr lang="ru-RU" i="1" dirty="0" smtClean="0"/>
              <a:t>Дворжак Юмореска.</a:t>
            </a:r>
          </a:p>
          <a:p>
            <a:r>
              <a:rPr lang="ru-RU" i="1" dirty="0" smtClean="0"/>
              <a:t>Ф.Шопен. Экспромт.</a:t>
            </a:r>
          </a:p>
          <a:p>
            <a:r>
              <a:rPr lang="ru-RU" i="1" dirty="0" smtClean="0"/>
              <a:t>В.А. Моцарт. Турецкий марш.</a:t>
            </a:r>
          </a:p>
          <a:p>
            <a:r>
              <a:rPr lang="ru-RU" i="1" dirty="0" smtClean="0"/>
              <a:t>Слушание, рисование, игра</a:t>
            </a:r>
          </a:p>
          <a:p>
            <a:r>
              <a:rPr lang="ru-RU" i="1" dirty="0" smtClean="0"/>
              <a:t>40 минут</a:t>
            </a:r>
          </a:p>
          <a:p>
            <a:r>
              <a:rPr lang="ru-RU" i="1" dirty="0" smtClean="0"/>
              <a:t>10 час</a:t>
            </a:r>
          </a:p>
          <a:p>
            <a:endParaRPr lang="ru-RU" i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Подавленность</a:t>
            </a:r>
            <a:endParaRPr lang="ru-RU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4594872"/>
          </a:xfrm>
        </p:spPr>
        <p:txBody>
          <a:bodyPr/>
          <a:lstStyle/>
          <a:p>
            <a:pPr>
              <a:buNone/>
            </a:pPr>
            <a:r>
              <a:rPr lang="ru-RU" b="1" i="1" dirty="0" smtClean="0"/>
              <a:t>  </a:t>
            </a:r>
          </a:p>
          <a:p>
            <a:r>
              <a:rPr lang="ru-RU" i="1" dirty="0" smtClean="0"/>
              <a:t>«Времена года» </a:t>
            </a:r>
            <a:r>
              <a:rPr lang="ru-RU" i="1" dirty="0" err="1" smtClean="0"/>
              <a:t>А.Вивальди</a:t>
            </a:r>
            <a:r>
              <a:rPr lang="ru-RU" i="1" dirty="0" smtClean="0"/>
              <a:t> 1ч. «Осень», 2ч. «Зима»;</a:t>
            </a:r>
          </a:p>
          <a:p>
            <a:r>
              <a:rPr lang="ru-RU" i="1" dirty="0" smtClean="0"/>
              <a:t>«Концерт для кларнета с оркестром» Моцарт, «Утро» Э.Грига</a:t>
            </a:r>
          </a:p>
          <a:p>
            <a:r>
              <a:rPr lang="ru-RU" i="1" dirty="0" smtClean="0"/>
              <a:t>Слушание, рисование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Успокоение и расслабление</a:t>
            </a:r>
            <a:endParaRPr lang="ru-RU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28802"/>
            <a:ext cx="8229600" cy="4380558"/>
          </a:xfrm>
        </p:spPr>
        <p:txBody>
          <a:bodyPr/>
          <a:lstStyle/>
          <a:p>
            <a:r>
              <a:rPr lang="ru-RU" i="1" dirty="0" smtClean="0"/>
              <a:t>Соло лютни «Зелёные рукава»,</a:t>
            </a:r>
          </a:p>
          <a:p>
            <a:r>
              <a:rPr lang="ru-RU" i="1" dirty="0" smtClean="0"/>
              <a:t>Кельтская арфа «Пробуждение»</a:t>
            </a:r>
          </a:p>
          <a:p>
            <a:r>
              <a:rPr lang="ru-RU" i="1" dirty="0" smtClean="0"/>
              <a:t>Слушание.</a:t>
            </a:r>
          </a:p>
          <a:p>
            <a:r>
              <a:rPr lang="ru-RU" i="1" dirty="0" smtClean="0"/>
              <a:t>40 минут</a:t>
            </a:r>
          </a:p>
          <a:p>
            <a:r>
              <a:rPr lang="ru-RU" i="1" dirty="0" smtClean="0"/>
              <a:t>10час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Снижение раздражительности</a:t>
            </a:r>
            <a:endParaRPr lang="ru-RU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00240"/>
            <a:ext cx="8229600" cy="4309120"/>
          </a:xfrm>
        </p:spPr>
        <p:txBody>
          <a:bodyPr>
            <a:normAutofit/>
          </a:bodyPr>
          <a:lstStyle/>
          <a:p>
            <a:r>
              <a:rPr lang="ru-RU" i="1" dirty="0" smtClean="0"/>
              <a:t>«Лунная соната» Л.Бетховена;</a:t>
            </a:r>
          </a:p>
          <a:p>
            <a:r>
              <a:rPr lang="ru-RU" i="1" dirty="0" smtClean="0"/>
              <a:t>«Свет луны» Дебюсси; вальсы Штрауса – «На прекрасном </a:t>
            </a:r>
            <a:r>
              <a:rPr lang="ru-RU" i="1" dirty="0" err="1" smtClean="0"/>
              <a:t>голубом</a:t>
            </a:r>
            <a:r>
              <a:rPr lang="ru-RU" i="1" dirty="0" smtClean="0"/>
              <a:t> Дунае», «Жизнь артиста», рапсодия в </a:t>
            </a:r>
            <a:r>
              <a:rPr lang="ru-RU" i="1" dirty="0" err="1" smtClean="0"/>
              <a:t>блюзовых</a:t>
            </a:r>
            <a:r>
              <a:rPr lang="ru-RU" i="1" dirty="0" smtClean="0"/>
              <a:t> тонах, тема любви из увертюры-фантазии к «Ромео и Джульетте» Чайковского, «Утро» Э. Григ. М.Мусоргского «Балет невылупившихся птенцов» из цикла «Картинки с выставки»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367590"/>
          </a:xfrm>
        </p:spPr>
        <p:txBody>
          <a:bodyPr/>
          <a:lstStyle/>
          <a:p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Снижение озлобленности</a:t>
            </a:r>
            <a:endParaRPr lang="ru-RU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4594872"/>
          </a:xfrm>
        </p:spPr>
        <p:txBody>
          <a:bodyPr/>
          <a:lstStyle/>
          <a:p>
            <a:pPr>
              <a:buNone/>
            </a:pPr>
            <a:r>
              <a:rPr lang="ru-RU" b="1" i="1" dirty="0" smtClean="0"/>
              <a:t>  </a:t>
            </a:r>
          </a:p>
          <a:p>
            <a:r>
              <a:rPr lang="ru-RU" i="1" dirty="0" smtClean="0"/>
              <a:t>«Картинки с выставки» Мусоргского. («Старый замок», «Гном», «Баба Яга».)</a:t>
            </a:r>
          </a:p>
          <a:p>
            <a:r>
              <a:rPr lang="ru-RU" i="1" dirty="0" smtClean="0"/>
              <a:t>«Баба Яга» Чайковского, «Утро» Э.Грига, рапсодия в </a:t>
            </a:r>
            <a:r>
              <a:rPr lang="ru-RU" i="1" dirty="0" err="1" smtClean="0"/>
              <a:t>блюзовых</a:t>
            </a:r>
            <a:r>
              <a:rPr lang="ru-RU" i="1" dirty="0" smtClean="0"/>
              <a:t> тонах.</a:t>
            </a:r>
          </a:p>
          <a:p>
            <a:r>
              <a:rPr lang="ru-RU" i="1" dirty="0" smtClean="0"/>
              <a:t>Слушание, игра</a:t>
            </a:r>
          </a:p>
          <a:p>
            <a:r>
              <a:rPr lang="ru-RU" i="1" dirty="0" smtClean="0"/>
              <a:t>40 минут</a:t>
            </a:r>
          </a:p>
          <a:p>
            <a:r>
              <a:rPr lang="ru-RU" i="1" dirty="0" err="1" smtClean="0"/>
              <a:t>10час</a:t>
            </a:r>
            <a:endParaRPr lang="ru-RU" i="1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Снятие эмоционального стресса</a:t>
            </a:r>
            <a:endParaRPr lang="ru-RU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00240"/>
            <a:ext cx="8229600" cy="4309120"/>
          </a:xfrm>
        </p:spPr>
        <p:txBody>
          <a:bodyPr/>
          <a:lstStyle/>
          <a:p>
            <a:r>
              <a:rPr lang="ru-RU" i="1" dirty="0" smtClean="0"/>
              <a:t>«Картинки с выставки» Чайковского. </a:t>
            </a:r>
            <a:r>
              <a:rPr lang="ru-RU" i="1" dirty="0" smtClean="0"/>
              <a:t>(« </a:t>
            </a:r>
            <a:r>
              <a:rPr lang="ru-RU" i="1" dirty="0" smtClean="0"/>
              <a:t>Старый замок», «Гном», «Баба Яга».</a:t>
            </a:r>
          </a:p>
          <a:p>
            <a:r>
              <a:rPr lang="ru-RU" i="1" dirty="0" smtClean="0"/>
              <a:t>Слушание, рисование</a:t>
            </a:r>
          </a:p>
          <a:p>
            <a:r>
              <a:rPr lang="ru-RU" i="1" dirty="0" smtClean="0"/>
              <a:t>40 минут</a:t>
            </a:r>
          </a:p>
          <a:p>
            <a:r>
              <a:rPr lang="ru-RU" i="1" dirty="0" smtClean="0"/>
              <a:t>7 час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23781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  </a:t>
            </a:r>
            <a:r>
              <a:rPr lang="ru-RU" sz="4800" b="1" i="1" dirty="0" smtClean="0"/>
              <a:t>Лечение бессонницы.</a:t>
            </a:r>
          </a:p>
          <a:p>
            <a:r>
              <a:rPr lang="ru-RU" i="1" dirty="0" smtClean="0"/>
              <a:t>Хоровое пение (хор Турецкого); «Концерт для скрипки с оркестром» Сибелиуса; «Мелодия» из оперы «Орфей и </a:t>
            </a:r>
            <a:r>
              <a:rPr lang="ru-RU" i="1" dirty="0" err="1" smtClean="0"/>
              <a:t>Эвредика</a:t>
            </a:r>
            <a:r>
              <a:rPr lang="ru-RU" i="1" dirty="0" smtClean="0"/>
              <a:t>» </a:t>
            </a:r>
            <a:r>
              <a:rPr lang="ru-RU" i="1" dirty="0" err="1" smtClean="0"/>
              <a:t>Глюка</a:t>
            </a:r>
            <a:r>
              <a:rPr lang="ru-RU" i="1" dirty="0" smtClean="0"/>
              <a:t>; «Песня </a:t>
            </a:r>
            <a:r>
              <a:rPr lang="ru-RU" i="1" dirty="0" err="1" smtClean="0"/>
              <a:t>Сольвейг</a:t>
            </a:r>
            <a:r>
              <a:rPr lang="ru-RU" i="1" dirty="0" smtClean="0"/>
              <a:t>» «Пер </a:t>
            </a:r>
            <a:r>
              <a:rPr lang="ru-RU" i="1" dirty="0" err="1" smtClean="0"/>
              <a:t>Гюнт</a:t>
            </a:r>
            <a:r>
              <a:rPr lang="ru-RU" i="1" dirty="0" smtClean="0"/>
              <a:t>», «Сон» Грига, «</a:t>
            </a:r>
            <a:r>
              <a:rPr lang="ru-RU" i="1" dirty="0" err="1" smtClean="0"/>
              <a:t>Баркаролла</a:t>
            </a:r>
            <a:r>
              <a:rPr lang="ru-RU" i="1" dirty="0" smtClean="0"/>
              <a:t>» Чайковский, «Песня без слов» Мендельсона, «Грёзы».</a:t>
            </a:r>
          </a:p>
          <a:p>
            <a:r>
              <a:rPr lang="ru-RU" i="1" dirty="0" smtClean="0"/>
              <a:t>Слушание</a:t>
            </a:r>
          </a:p>
          <a:p>
            <a:r>
              <a:rPr lang="ru-RU" i="1" dirty="0" smtClean="0"/>
              <a:t>40 минут</a:t>
            </a:r>
          </a:p>
          <a:p>
            <a:r>
              <a:rPr lang="ru-RU" i="1" dirty="0" smtClean="0"/>
              <a:t>10час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Устранение головной боли</a:t>
            </a:r>
            <a:endParaRPr lang="ru-RU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3116"/>
            <a:ext cx="8229600" cy="4166244"/>
          </a:xfrm>
        </p:spPr>
        <p:txBody>
          <a:bodyPr/>
          <a:lstStyle/>
          <a:p>
            <a:r>
              <a:rPr lang="ru-RU" i="1" dirty="0" smtClean="0"/>
              <a:t>«Венгерские рапсодии» Листа; «</a:t>
            </a:r>
            <a:r>
              <a:rPr lang="ru-RU" i="1" dirty="0" err="1" smtClean="0"/>
              <a:t>Фиделио</a:t>
            </a:r>
            <a:r>
              <a:rPr lang="ru-RU" i="1" dirty="0" smtClean="0"/>
              <a:t>» Бетховена; «Полонез» Огинского, Форе «Пробуждение».</a:t>
            </a:r>
          </a:p>
          <a:p>
            <a:r>
              <a:rPr lang="ru-RU" i="1" dirty="0" smtClean="0"/>
              <a:t>Слушание.</a:t>
            </a:r>
          </a:p>
          <a:p>
            <a:r>
              <a:rPr lang="ru-RU" i="1" dirty="0" smtClean="0"/>
              <a:t>40 минут</a:t>
            </a:r>
          </a:p>
          <a:p>
            <a:r>
              <a:rPr lang="ru-RU" i="1" dirty="0" smtClean="0"/>
              <a:t>10час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От мигрени</a:t>
            </a:r>
            <a:endParaRPr lang="ru-RU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71678"/>
            <a:ext cx="8229600" cy="4237682"/>
          </a:xfrm>
        </p:spPr>
        <p:txBody>
          <a:bodyPr/>
          <a:lstStyle/>
          <a:p>
            <a:r>
              <a:rPr lang="ru-RU" i="1" dirty="0" smtClean="0"/>
              <a:t>«Весенняя песня» Мендельсон, «Юмореска» Дворжака.</a:t>
            </a:r>
          </a:p>
          <a:p>
            <a:r>
              <a:rPr lang="ru-RU" i="1" dirty="0" smtClean="0"/>
              <a:t>«Венгерские рапсодии» Листа; «</a:t>
            </a:r>
            <a:r>
              <a:rPr lang="ru-RU" i="1" dirty="0" err="1" smtClean="0"/>
              <a:t>Фиделио</a:t>
            </a:r>
            <a:r>
              <a:rPr lang="ru-RU" i="1" dirty="0" smtClean="0"/>
              <a:t>» Бетховена; «Полонез» Огинского.</a:t>
            </a:r>
          </a:p>
          <a:p>
            <a:r>
              <a:rPr lang="ru-RU" i="1" dirty="0" smtClean="0"/>
              <a:t>Слушание</a:t>
            </a:r>
          </a:p>
          <a:p>
            <a:r>
              <a:rPr lang="ru-RU" i="1" dirty="0" smtClean="0"/>
              <a:t>40 минут</a:t>
            </a:r>
          </a:p>
          <a:p>
            <a:r>
              <a:rPr lang="ru-RU" i="1" dirty="0" smtClean="0"/>
              <a:t>10час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714348" y="1357298"/>
            <a:ext cx="7643866" cy="4214842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dirty="0" smtClean="0">
                <a:latin typeface="Arial Black" pitchFamily="34" charset="0"/>
              </a:rPr>
              <a:t> </a:t>
            </a:r>
            <a:r>
              <a:rPr lang="ru-RU" sz="28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Franklin Gothic Medium" pitchFamily="34" charset="0"/>
                <a:cs typeface="Aharoni" pitchFamily="2" charset="-79"/>
              </a:rPr>
              <a:t>"Музыка, ее первый звук, родилась одновременно с творением мира", – так утверждали древние мудрецы. Все древнейшие учения земных цивилизаций содержат в себе подобные утверждения и опыт воздействия музыки на животных, растения и человека.</a:t>
            </a:r>
            <a:endParaRPr lang="ru-RU" sz="2800" i="1" dirty="0">
              <a:solidFill>
                <a:schemeClr val="tx1">
                  <a:lumMod val="95000"/>
                  <a:lumOff val="5000"/>
                </a:schemeClr>
              </a:solidFill>
              <a:latin typeface="Franklin Gothic Medium" pitchFamily="34" charset="0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Снижение депрессии, психоза</a:t>
            </a:r>
            <a:endParaRPr lang="ru-RU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14554"/>
            <a:ext cx="8229600" cy="4094806"/>
          </a:xfrm>
        </p:spPr>
        <p:txBody>
          <a:bodyPr/>
          <a:lstStyle/>
          <a:p>
            <a:r>
              <a:rPr lang="ru-RU" i="1" dirty="0" smtClean="0"/>
              <a:t>Колыбельные, элегии и ноктюрны; «Аве, Мария» Шуберта; мазурки и прелюдии Шопена</a:t>
            </a:r>
          </a:p>
          <a:p>
            <a:r>
              <a:rPr lang="ru-RU" i="1" dirty="0" smtClean="0"/>
              <a:t>Слушание</a:t>
            </a:r>
          </a:p>
          <a:p>
            <a:r>
              <a:rPr lang="ru-RU" i="1" dirty="0" smtClean="0"/>
              <a:t>40 минут</a:t>
            </a:r>
          </a:p>
          <a:p>
            <a:r>
              <a:rPr lang="ru-RU" i="1" dirty="0" smtClean="0"/>
              <a:t>7 час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Улучшение работы сердца</a:t>
            </a:r>
            <a:endParaRPr lang="ru-RU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428868"/>
            <a:ext cx="8229600" cy="3880492"/>
          </a:xfrm>
        </p:spPr>
        <p:txBody>
          <a:bodyPr/>
          <a:lstStyle/>
          <a:p>
            <a:r>
              <a:rPr lang="ru-RU" i="1" dirty="0" smtClean="0"/>
              <a:t>5 симфония Л.Бетховена;</a:t>
            </a:r>
          </a:p>
          <a:p>
            <a:r>
              <a:rPr lang="ru-RU" i="1" dirty="0" smtClean="0"/>
              <a:t>«Колыбельная» Гершвина,</a:t>
            </a:r>
          </a:p>
          <a:p>
            <a:r>
              <a:rPr lang="ru-RU" i="1" dirty="0" smtClean="0"/>
              <a:t>звучание гитары.</a:t>
            </a:r>
          </a:p>
          <a:p>
            <a:r>
              <a:rPr lang="ru-RU" i="1" dirty="0" smtClean="0"/>
              <a:t>Слушание</a:t>
            </a:r>
          </a:p>
          <a:p>
            <a:r>
              <a:rPr lang="ru-RU" i="1" dirty="0" smtClean="0"/>
              <a:t>40 минут</a:t>
            </a:r>
          </a:p>
          <a:p>
            <a:r>
              <a:rPr lang="ru-RU" i="1" dirty="0" smtClean="0"/>
              <a:t>10 часов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439028"/>
          </a:xfrm>
        </p:spPr>
        <p:txBody>
          <a:bodyPr>
            <a:noAutofit/>
          </a:bodyPr>
          <a:lstStyle/>
          <a:p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Снижение кровяного давления</a:t>
            </a:r>
            <a:endParaRPr lang="ru-RU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71678"/>
            <a:ext cx="8229600" cy="4237682"/>
          </a:xfrm>
        </p:spPr>
        <p:txBody>
          <a:bodyPr/>
          <a:lstStyle/>
          <a:p>
            <a:pPr>
              <a:buNone/>
            </a:pPr>
            <a:r>
              <a:rPr lang="ru-RU" b="1" dirty="0" smtClean="0"/>
              <a:t> </a:t>
            </a:r>
            <a:endParaRPr lang="ru-RU" b="1" i="1" dirty="0" smtClean="0"/>
          </a:p>
          <a:p>
            <a:r>
              <a:rPr lang="ru-RU" i="1" dirty="0" smtClean="0"/>
              <a:t>«Лебединое озеро» П.Чайковского; Концерт ре минор для скрипки И. Баха; ноктюрн ре минор Ф. Шопена.</a:t>
            </a:r>
          </a:p>
          <a:p>
            <a:r>
              <a:rPr lang="ru-RU" i="1" dirty="0" smtClean="0"/>
              <a:t>Слушание</a:t>
            </a:r>
          </a:p>
          <a:p>
            <a:r>
              <a:rPr lang="ru-RU" i="1" dirty="0" smtClean="0"/>
              <a:t>По мере необходимости</a:t>
            </a:r>
          </a:p>
          <a:p>
            <a:r>
              <a:rPr lang="ru-RU" i="1" dirty="0" smtClean="0"/>
              <a:t>По мере необходимости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439028"/>
          </a:xfrm>
        </p:spPr>
        <p:txBody>
          <a:bodyPr>
            <a:noAutofit/>
          </a:bodyPr>
          <a:lstStyle/>
          <a:p>
            <a:r>
              <a:rPr lang="ru-RU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Бронхолёгочные</a:t>
            </a: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заболевания</a:t>
            </a:r>
            <a:endParaRPr lang="ru-RU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2000240"/>
            <a:ext cx="8183880" cy="2759192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ru-RU" i="1" dirty="0" smtClean="0"/>
          </a:p>
          <a:p>
            <a:r>
              <a:rPr lang="ru-RU" i="1" dirty="0" smtClean="0"/>
              <a:t>«Аве, Мария!»</a:t>
            </a:r>
          </a:p>
          <a:p>
            <a:r>
              <a:rPr lang="ru-RU" i="1" dirty="0" smtClean="0"/>
              <a:t>Ф.Шуберт</a:t>
            </a:r>
          </a:p>
          <a:p>
            <a:r>
              <a:rPr lang="ru-RU" i="1" dirty="0" smtClean="0"/>
              <a:t>Слушание, пение (пластическое интонирование)</a:t>
            </a:r>
          </a:p>
          <a:p>
            <a:r>
              <a:rPr lang="ru-RU" i="1" dirty="0" smtClean="0"/>
              <a:t>40 минут</a:t>
            </a:r>
          </a:p>
          <a:p>
            <a:r>
              <a:rPr lang="ru-RU" i="1" dirty="0" smtClean="0"/>
              <a:t>10 часов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68473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b="1" dirty="0" smtClean="0"/>
              <a:t>   </a:t>
            </a:r>
            <a:r>
              <a:rPr lang="ru-RU" sz="4000" b="1" dirty="0" smtClean="0"/>
              <a:t>Методы  работы:</a:t>
            </a:r>
            <a:endParaRPr lang="ru-RU" sz="4000" dirty="0" smtClean="0"/>
          </a:p>
          <a:p>
            <a:pPr lvl="0"/>
            <a:r>
              <a:rPr lang="ru-RU" dirty="0" smtClean="0"/>
              <a:t>слушание музыки в расслабленном состоянии тела и мозга (можно с открытыми или закрытыми глазами, кому как нравится) удобно расположившись в креслах или наиболее комфортных стульях, полностью отключившись от внешнего мира. Здесь допустимо, если даже человек уснёт, так как музыка может воздействовать и во сне;</a:t>
            </a:r>
          </a:p>
          <a:p>
            <a:pPr lvl="0"/>
            <a:r>
              <a:rPr lang="ru-RU" dirty="0" smtClean="0"/>
              <a:t>под звучащую музыку, можно предложить, нарисовать впечатления, которые она у них вызывает;</a:t>
            </a:r>
          </a:p>
          <a:p>
            <a:pPr lvl="0"/>
            <a:r>
              <a:rPr lang="ru-RU" dirty="0" smtClean="0"/>
              <a:t>можно выполнять под музыку движения. Но необходимо при этом помнить, - если человек не хочет их выполнять, то и не надо его к этому принуждать;</a:t>
            </a:r>
          </a:p>
          <a:p>
            <a:pPr lvl="0"/>
            <a:r>
              <a:rPr lang="ru-RU" dirty="0" smtClean="0"/>
              <a:t>во время прослушивания музыки можно использовать слайды с зарисовками природы, животного мира, времён года, моря, движущейся вселенной и т.п., в соответствии с музыкой и с индивидуальными желаниями человека;</a:t>
            </a:r>
          </a:p>
          <a:p>
            <a:pPr lvl="0"/>
            <a:r>
              <a:rPr lang="ru-RU" dirty="0" smtClean="0"/>
              <a:t>слушая лечебную музыку, можно применять специальный успокаивающий спектр светомузыки, но это используется осторожно, сугубо индивидуально, не каждому такое подойдёт;</a:t>
            </a:r>
          </a:p>
          <a:p>
            <a:pPr lvl="0"/>
            <a:r>
              <a:rPr lang="ru-RU" dirty="0" smtClean="0"/>
              <a:t>с учётом отдельных заболеваний и, чтобы не было на то запрета врача, можно позволить обучающимся импровизировать под музыку танцевальные движения.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3399FF"/>
            </a:gs>
            <a:gs pos="16000">
              <a:srgbClr val="00CCCC"/>
            </a:gs>
            <a:gs pos="47000">
              <a:srgbClr val="9999FF"/>
            </a:gs>
            <a:gs pos="60001">
              <a:srgbClr val="2E6792"/>
            </a:gs>
            <a:gs pos="71001">
              <a:srgbClr val="3333CC"/>
            </a:gs>
            <a:gs pos="81000">
              <a:srgbClr val="1170FF"/>
            </a:gs>
            <a:gs pos="100000">
              <a:srgbClr val="006699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666442"/>
          </a:xfrm>
        </p:spPr>
        <p:txBody>
          <a:bodyPr/>
          <a:lstStyle/>
          <a:p>
            <a:pPr>
              <a:buNone/>
            </a:pPr>
            <a:r>
              <a:rPr lang="ru-RU" b="1" u="sng" dirty="0" smtClean="0"/>
              <a:t>  ЭТО ВАЖНО ЗНАТЬ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Музыкальная терапия противопоказана:</a:t>
            </a:r>
            <a:br>
              <a:rPr lang="ru-RU" dirty="0" smtClean="0"/>
            </a:br>
            <a:r>
              <a:rPr lang="ru-RU" dirty="0" smtClean="0"/>
              <a:t>1. Детям с предрасположенностью к </a:t>
            </a:r>
          </a:p>
          <a:p>
            <a:pPr>
              <a:buNone/>
            </a:pPr>
            <a:r>
              <a:rPr lang="ru-RU" dirty="0" smtClean="0"/>
              <a:t>судорогам;</a:t>
            </a:r>
            <a:br>
              <a:rPr lang="ru-RU" dirty="0" smtClean="0"/>
            </a:br>
            <a:r>
              <a:rPr lang="ru-RU" dirty="0" smtClean="0"/>
              <a:t>2. Детям, страдающим от отита; </a:t>
            </a:r>
            <a:br>
              <a:rPr lang="ru-RU" dirty="0" smtClean="0"/>
            </a:br>
            <a:r>
              <a:rPr lang="ru-RU" dirty="0" smtClean="0"/>
              <a:t>3. Детям, у кого резко повышает внутричерепное давление.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59500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 </a:t>
            </a:r>
          </a:p>
          <a:p>
            <a:pPr algn="just">
              <a:buNone/>
            </a:pPr>
            <a:r>
              <a:rPr lang="ru-RU" b="1" dirty="0" smtClean="0"/>
              <a:t>                 Ожидаемый результат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dirty="0" smtClean="0"/>
              <a:t>  При систематических и направленных на выздоровление занятиях, с соблюдением всех медицинских норм, форм и методов работы, с применением различных видов музыкальной терапии, через некоторое время у детей, страдающих какими-либо недугами, должна появиться положительная динамика. А со временем при регулярных занятиях должно будет наступить и исцеление.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3399FF"/>
            </a:gs>
            <a:gs pos="16000">
              <a:srgbClr val="00CCCC"/>
            </a:gs>
            <a:gs pos="47000">
              <a:srgbClr val="9999FF"/>
            </a:gs>
            <a:gs pos="60001">
              <a:srgbClr val="2E6792"/>
            </a:gs>
            <a:gs pos="71001">
              <a:srgbClr val="3333CC"/>
            </a:gs>
            <a:gs pos="81000">
              <a:srgbClr val="1170FF"/>
            </a:gs>
            <a:gs pos="100000">
              <a:srgbClr val="006699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796218"/>
          </a:xfrm>
        </p:spPr>
        <p:txBody>
          <a:bodyPr>
            <a:normAutofit fontScale="90000"/>
          </a:bodyPr>
          <a:lstStyle/>
          <a:p>
            <a:r>
              <a:rPr lang="ru-RU" sz="1800" i="1" dirty="0" smtClean="0"/>
              <a:t> </a:t>
            </a:r>
            <a:r>
              <a:rPr lang="ru-RU" sz="3200" b="1" i="1" dirty="0" smtClean="0">
                <a:solidFill>
                  <a:srgbClr val="FF0000"/>
                </a:solidFill>
              </a:rPr>
              <a:t>Эксперименты использования музыкотерапии ведутся в нескольких направлениях, таких как:</a:t>
            </a:r>
            <a:r>
              <a:rPr lang="ru-RU" sz="2700" i="1" dirty="0" smtClean="0"/>
              <a:t/>
            </a:r>
            <a:br>
              <a:rPr lang="ru-RU" sz="2700" i="1" dirty="0" smtClean="0"/>
            </a:br>
            <a:endParaRPr lang="ru-RU" sz="27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2000240"/>
            <a:ext cx="8183880" cy="3714776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endParaRPr lang="ru-RU" i="1" dirty="0" smtClean="0"/>
          </a:p>
          <a:p>
            <a:pPr>
              <a:buNone/>
            </a:pPr>
            <a:endParaRPr lang="ru-RU" i="1" dirty="0" smtClean="0"/>
          </a:p>
          <a:p>
            <a:pPr lvl="0"/>
            <a:r>
              <a:rPr lang="ru-RU" i="1" dirty="0" smtClean="0"/>
              <a:t>влияние отдельных музыкальных инструментов на живые организмы;</a:t>
            </a:r>
          </a:p>
          <a:p>
            <a:pPr lvl="0"/>
            <a:r>
              <a:rPr lang="ru-RU" i="1" dirty="0" smtClean="0"/>
              <a:t>влияние музыки великих гениев человечества, индивидуальное воздействие отдельных произведений композиторов;</a:t>
            </a:r>
          </a:p>
          <a:p>
            <a:pPr lvl="0"/>
            <a:r>
              <a:rPr lang="ru-RU" i="1" dirty="0" smtClean="0"/>
              <a:t>воздействие на организм человека традиционной народной музыки.</a:t>
            </a:r>
          </a:p>
          <a:p>
            <a:r>
              <a:rPr lang="ru-RU" i="1" dirty="0" smtClean="0"/>
              <a:t>В России музыкотерапию Минздрав признал официальным методом лечения в 2003 году.</a:t>
            </a:r>
          </a:p>
          <a:p>
            <a:endParaRPr lang="ru-RU" i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4414" y="-45719"/>
            <a:ext cx="7472386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857232"/>
            <a:ext cx="8183880" cy="461658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000" dirty="0" smtClean="0"/>
              <a:t>   Число сложных подростков с каждым годом не только не уменьшается, а, скорее, даже растет. В то же время анализ психологической литературы обнаруживает практически полное отсутствие психологического обеспечения, необходимого для коррекции поведения подростков с неблагополучными вариантами развития.</a:t>
            </a:r>
          </a:p>
          <a:p>
            <a:pPr>
              <a:buNone/>
            </a:pPr>
            <a:r>
              <a:rPr lang="ru-RU" sz="2000" dirty="0" smtClean="0"/>
              <a:t> </a:t>
            </a:r>
          </a:p>
          <a:p>
            <a:pPr>
              <a:buNone/>
            </a:pPr>
            <a:r>
              <a:rPr lang="ru-RU" sz="2000" dirty="0" smtClean="0"/>
              <a:t>   Во время занятий с использованием музыкотерапии можно моделировать эмоции: и у агрессивных, неуравновешенных детей формируется чувство внутреннего покоя, радости - создается положительный эмоциональный фон; развиваются мыслительные способности и фантазия детей, развивается коррекция сенсорных процессов и сенсорных способностей, повышается мотивация учебы, возрастает удовлетворенность учением, а значит создается ситуация успеха.</a:t>
            </a:r>
          </a:p>
          <a:p>
            <a:pPr algn="just"/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Гарант\Desktop\МУЗЫКОТЕРАПИЯ\004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670278" y="1500175"/>
            <a:ext cx="7803444" cy="48244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A603AB"/>
            </a:gs>
            <a:gs pos="21001">
              <a:srgbClr val="0819FB"/>
            </a:gs>
            <a:gs pos="35001">
              <a:srgbClr val="1A8D48"/>
            </a:gs>
            <a:gs pos="52000">
              <a:srgbClr val="FFFF00"/>
            </a:gs>
            <a:gs pos="73000">
              <a:srgbClr val="EE3F17"/>
            </a:gs>
            <a:gs pos="88000">
              <a:srgbClr val="E81766"/>
            </a:gs>
            <a:gs pos="100000">
              <a:srgbClr val="A603AB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1643050"/>
            <a:ext cx="8183880" cy="321471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000" b="1" i="1" dirty="0" smtClean="0">
                <a:solidFill>
                  <a:srgbClr val="FF0000"/>
                </a:solidFill>
              </a:rPr>
              <a:t>Программа «Музыка для всех!»</a:t>
            </a:r>
          </a:p>
          <a:p>
            <a:pPr>
              <a:buNone/>
            </a:pPr>
            <a:r>
              <a:rPr lang="ru-RU" sz="3200" i="1" dirty="0" smtClean="0"/>
              <a:t> </a:t>
            </a:r>
          </a:p>
          <a:p>
            <a:r>
              <a:rPr lang="ru-RU" sz="32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ЦЕЛЬ: коррекции поведенческой сферы  детей и подростков</a:t>
            </a:r>
            <a:endParaRPr lang="ru-RU" sz="3200" b="1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8183880" cy="928694"/>
          </a:xfrm>
        </p:spPr>
        <p:txBody>
          <a:bodyPr>
            <a:noAutofit/>
          </a:bodyPr>
          <a:lstStyle/>
          <a:p>
            <a:r>
              <a:rPr lang="ru-RU" sz="6000" b="1" i="1" dirty="0" smtClean="0">
                <a:solidFill>
                  <a:schemeClr val="tx1"/>
                </a:solidFill>
              </a:rPr>
              <a:t>Задачи:</a:t>
            </a:r>
            <a:endParaRPr lang="ru-RU" sz="6000" b="1" i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1214422"/>
            <a:ext cx="8183880" cy="5286412"/>
          </a:xfrm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ru-RU" b="1" dirty="0" smtClean="0"/>
              <a:t>   </a:t>
            </a:r>
            <a:endParaRPr lang="ru-RU" i="1" dirty="0" smtClean="0"/>
          </a:p>
          <a:p>
            <a:pPr lvl="0" algn="just"/>
            <a:r>
              <a:rPr lang="ru-RU" i="1" dirty="0" smtClean="0"/>
              <a:t>учить ребёнка относиться к музыке и вокальному исполнительству, как к важной части жизни каждого человека, способной приносить пользу его здоровью;</a:t>
            </a:r>
          </a:p>
          <a:p>
            <a:pPr lvl="0" algn="just"/>
            <a:r>
              <a:rPr lang="ru-RU" i="1" dirty="0" smtClean="0"/>
              <a:t>прививать любовь к классической музыке и навыки правильного прослушания и восприятия, такого, чтобы её ощущала каждая клеточка человеческого тела;</a:t>
            </a:r>
          </a:p>
          <a:p>
            <a:pPr lvl="0"/>
            <a:r>
              <a:rPr lang="ru-RU" i="1" dirty="0" smtClean="0"/>
              <a:t>установить тесную и эффективную связь учителя музыки с педагогом-психологом;</a:t>
            </a:r>
          </a:p>
          <a:p>
            <a:pPr lvl="0"/>
            <a:r>
              <a:rPr lang="ru-RU" i="1" dirty="0" smtClean="0"/>
              <a:t>вести диагностику изменения в поведении ребёнка, в результате занятий музыкальной коррекцией;</a:t>
            </a:r>
          </a:p>
          <a:p>
            <a:pPr lvl="0"/>
            <a:r>
              <a:rPr lang="ru-RU" i="1" dirty="0" smtClean="0"/>
              <a:t>выполнять условия смены деятельности, как условия эффективности релаксации ребенка.</a:t>
            </a:r>
          </a:p>
          <a:p>
            <a:endParaRPr lang="ru-RU" i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1571612"/>
            <a:ext cx="8183880" cy="928694"/>
          </a:xfrm>
        </p:spPr>
        <p:txBody>
          <a:bodyPr>
            <a:normAutofit/>
          </a:bodyPr>
          <a:lstStyle/>
          <a:p>
            <a:r>
              <a:rPr lang="ru-RU" dirty="0" smtClean="0"/>
              <a:t>Формы и методы работы: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2643182"/>
            <a:ext cx="8183880" cy="2830630"/>
          </a:xfrm>
        </p:spPr>
        <p:txBody>
          <a:bodyPr>
            <a:normAutofit/>
          </a:bodyPr>
          <a:lstStyle/>
          <a:p>
            <a:r>
              <a:rPr lang="ru-RU" sz="3200" i="1" dirty="0" err="1" smtClean="0"/>
              <a:t>игротерапия</a:t>
            </a:r>
            <a:r>
              <a:rPr lang="ru-RU" sz="3200" i="1" dirty="0" smtClean="0"/>
              <a:t>, </a:t>
            </a:r>
            <a:r>
              <a:rPr lang="ru-RU" sz="3200" i="1" dirty="0" smtClean="0"/>
              <a:t>упражнение, слушание, танцевальная импровизация, </a:t>
            </a:r>
            <a:r>
              <a:rPr lang="ru-RU" sz="3200" i="1" dirty="0" smtClean="0"/>
              <a:t>визуализация, </a:t>
            </a:r>
            <a:r>
              <a:rPr lang="ru-RU" sz="3200" i="1" dirty="0" err="1" smtClean="0"/>
              <a:t>арт-терапия</a:t>
            </a:r>
            <a:r>
              <a:rPr lang="ru-RU" sz="3200" i="1" dirty="0" smtClean="0"/>
              <a:t>, </a:t>
            </a:r>
            <a:r>
              <a:rPr lang="ru-RU" sz="3200" i="1" dirty="0" smtClean="0"/>
              <a:t>пение.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928670"/>
            <a:ext cx="8183880" cy="514353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</a:t>
            </a:r>
            <a:r>
              <a:rPr lang="ru-RU" i="1" dirty="0" smtClean="0"/>
              <a:t>Данная программа предусматривает тесную связь между музыкой, медициной, ритмикой, </a:t>
            </a:r>
            <a:r>
              <a:rPr lang="ru-RU" i="1" dirty="0" smtClean="0"/>
              <a:t>рисованием</a:t>
            </a:r>
            <a:r>
              <a:rPr lang="ru-RU" i="1" dirty="0" smtClean="0"/>
              <a:t>, </a:t>
            </a:r>
            <a:r>
              <a:rPr lang="ru-RU" i="1" dirty="0" smtClean="0"/>
              <a:t>танцем, </a:t>
            </a:r>
            <a:r>
              <a:rPr lang="ru-RU" i="1" dirty="0" smtClean="0"/>
              <a:t> </a:t>
            </a:r>
            <a:r>
              <a:rPr lang="ru-RU" i="1" dirty="0" smtClean="0"/>
              <a:t>и биологией. Только разумно используя единство всех этих наук можно добиться положительного результата в музыкальной терапии.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467</TotalTime>
  <Words>936</Words>
  <Application>Microsoft Office PowerPoint</Application>
  <PresentationFormat>Экран (4:3)</PresentationFormat>
  <Paragraphs>131</Paragraphs>
  <Slides>26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Поток</vt:lpstr>
      <vt:lpstr>ИСПОЛЬЗОВАНИЕ МУЗЫКОТЕРАПИИ В РАБОТЕ С ДЕТЬМИ «ГРУППЫ РИСКА»</vt:lpstr>
      <vt:lpstr>Слайд 2</vt:lpstr>
      <vt:lpstr> Эксперименты использования музыкотерапии ведутся в нескольких направлениях, таких как: </vt:lpstr>
      <vt:lpstr>Слайд 4</vt:lpstr>
      <vt:lpstr>Слайд 5</vt:lpstr>
      <vt:lpstr>Слайд 6</vt:lpstr>
      <vt:lpstr>Задачи:</vt:lpstr>
      <vt:lpstr>Формы и методы работы:</vt:lpstr>
      <vt:lpstr>Слайд 9</vt:lpstr>
      <vt:lpstr>Гиперактивность</vt:lpstr>
      <vt:lpstr>Тревожность</vt:lpstr>
      <vt:lpstr>Подавленность</vt:lpstr>
      <vt:lpstr>Успокоение и расслабление</vt:lpstr>
      <vt:lpstr>Снижение раздражительности</vt:lpstr>
      <vt:lpstr>Снижение озлобленности</vt:lpstr>
      <vt:lpstr>Снятие эмоционального стресса</vt:lpstr>
      <vt:lpstr> </vt:lpstr>
      <vt:lpstr>Устранение головной боли</vt:lpstr>
      <vt:lpstr>От мигрени</vt:lpstr>
      <vt:lpstr>Снижение депрессии, психоза</vt:lpstr>
      <vt:lpstr>Улучшение работы сердца</vt:lpstr>
      <vt:lpstr>Снижение кровяного давления</vt:lpstr>
      <vt:lpstr>Бронхолёгочные заболевания</vt:lpstr>
      <vt:lpstr>Слайд 24</vt:lpstr>
      <vt:lpstr>Слайд 25</vt:lpstr>
      <vt:lpstr>Слайд 26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 ПО САМООБРАЗОВАНИЮ НА ТЕМУ: ИСПОЛЬЗОВАНИЕ МУЗЫКОТЕРАПИИ В РАБОТЕ С ДЕТЬМИ «ГРУППЫ РИСКА»</dc:title>
  <dc:creator>Гарант</dc:creator>
  <cp:lastModifiedBy>Гарант</cp:lastModifiedBy>
  <cp:revision>13</cp:revision>
  <dcterms:created xsi:type="dcterms:W3CDTF">2018-11-12T20:44:35Z</dcterms:created>
  <dcterms:modified xsi:type="dcterms:W3CDTF">2019-07-23T11:24:46Z</dcterms:modified>
</cp:coreProperties>
</file>